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5" r:id="rId3"/>
    <p:sldId id="268" r:id="rId4"/>
    <p:sldId id="270" r:id="rId5"/>
    <p:sldId id="259" r:id="rId6"/>
    <p:sldId id="258" r:id="rId7"/>
    <p:sldId id="277" r:id="rId8"/>
    <p:sldId id="282" r:id="rId9"/>
    <p:sldId id="283" r:id="rId10"/>
    <p:sldId id="279" r:id="rId11"/>
    <p:sldId id="281" r:id="rId12"/>
    <p:sldId id="267" r:id="rId13"/>
    <p:sldId id="275" r:id="rId14"/>
    <p:sldId id="264" r:id="rId15"/>
    <p:sldId id="272" r:id="rId1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de las Alas" initials="NS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70407" autoAdjust="0"/>
  </p:normalViewPr>
  <p:slideViewPr>
    <p:cSldViewPr>
      <p:cViewPr>
        <p:scale>
          <a:sx n="66" d="100"/>
          <a:sy n="66" d="100"/>
        </p:scale>
        <p:origin x="-1445" y="-115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776" y="3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970338" y="0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60E41869-41C1-46B9-A1EA-D5BD2B732212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01675" y="4416425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b" anchorCtr="0" compatLnSpc="1">
            <a:prstTxWarp prst="textNoShape">
              <a:avLst/>
            </a:prstTxWarp>
          </a:bodyPr>
          <a:lstStyle>
            <a:lvl1pPr algn="r" defTabSz="931863">
              <a:defRPr sz="1300">
                <a:latin typeface="Calibri" pitchFamily="34" charset="0"/>
              </a:defRPr>
            </a:lvl1pPr>
          </a:lstStyle>
          <a:p>
            <a:pPr>
              <a:defRPr/>
            </a:pPr>
            <a:fld id="{49873EDE-386C-457D-B59F-38D4748D76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751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>
          <a:xfrm>
            <a:off x="762000" y="44958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1260EF-460A-4813-BC21-2AAB852873F7}" type="slidenum">
              <a:rPr lang="en-US" smtClean="0"/>
              <a:pPr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57200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D253BD-71AB-42EC-AB19-6E604F3063CD}" type="slidenum">
              <a:rPr lang="en-US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A3A431E-FDD8-43AC-8C8D-267E507C9B65}" type="slidenum">
              <a:rPr lang="en-US" smtClean="0"/>
              <a:pPr/>
              <a:t>11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92625"/>
            <a:ext cx="5607050" cy="4184650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3993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3064B903-2868-48EC-850A-8AFAFD15F0E7}" type="slidenum">
              <a:rPr lang="en-US" sz="1300">
                <a:latin typeface="Calibri" pitchFamily="34" charset="0"/>
              </a:rPr>
              <a:pPr algn="r" defTabSz="931863"/>
              <a:t>12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19200" y="228600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>
          <a:xfrm>
            <a:off x="609600" y="3957638"/>
            <a:ext cx="5715000" cy="9072562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400" dirty="0" smtClean="0"/>
          </a:p>
        </p:txBody>
      </p:sp>
      <p:sp>
        <p:nvSpPr>
          <p:cNvPr id="4198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A634897A-74DF-4932-A170-D35ABBFFD904}" type="slidenum">
              <a:rPr lang="en-US" sz="1300">
                <a:latin typeface="Calibri" pitchFamily="34" charset="0"/>
              </a:rPr>
              <a:pPr algn="r" defTabSz="931863"/>
              <a:t>13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4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07050" cy="44227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7C25A5-4F85-402C-B751-6BF1263353C5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9600"/>
            <a:ext cx="5607050" cy="41814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46083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B19A497-4EBC-4DE7-B2A1-909E27A0DA89}" type="slidenum">
              <a:rPr lang="en-US" sz="1300">
                <a:latin typeface="Calibri" pitchFamily="34" charset="0"/>
              </a:rPr>
              <a:pPr algn="r" defTabSz="931863"/>
              <a:t>15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7411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14E77F92-8BE9-43BB-BD5C-8070D358D406}" type="slidenum">
              <a:rPr lang="en-US" sz="1300">
                <a:latin typeface="Calibri" pitchFamily="34" charset="0"/>
              </a:rPr>
              <a:pPr algn="r" defTabSz="931863"/>
              <a:t>2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xfrm>
            <a:off x="701675" y="4416425"/>
            <a:ext cx="5699125" cy="4651375"/>
          </a:xfrm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19459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61991DA9-E5D8-4EB7-AC7C-9213EE926958}" type="slidenum">
              <a:rPr lang="en-US" sz="1300">
                <a:latin typeface="Calibri" pitchFamily="34" charset="0"/>
              </a:rPr>
              <a:pPr algn="r" defTabSz="931863"/>
              <a:t>3</a:t>
            </a:fld>
            <a:endParaRPr lang="en-US" sz="13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21507" name="Slide Number Placeholder 3"/>
          <p:cNvSpPr txBox="1">
            <a:spLocks noGrp="1"/>
          </p:cNvSpPr>
          <p:nvPr/>
        </p:nvSpPr>
        <p:spPr bwMode="auto">
          <a:xfrm>
            <a:off x="3970338" y="8831263"/>
            <a:ext cx="3038475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172" tIns="46586" rIns="93172" bIns="46586" anchor="b"/>
          <a:lstStyle/>
          <a:p>
            <a:pPr algn="r" defTabSz="931863"/>
            <a:fld id="{C0F3CFAF-472D-48EB-B472-CEAB8DA56B93}" type="slidenum">
              <a:rPr lang="en-US" sz="1300">
                <a:latin typeface="Calibri" pitchFamily="34" charset="0"/>
              </a:rPr>
              <a:pPr algn="r" defTabSz="931863"/>
              <a:t>4</a:t>
            </a:fld>
            <a:endParaRPr lang="en-US" sz="13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9CE9E6C-69FE-41B6-A26B-2B95886F2AC5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6" name="Notes Placeholder 2"/>
          <p:cNvSpPr txBox="1">
            <a:spLocks/>
          </p:cNvSpPr>
          <p:nvPr/>
        </p:nvSpPr>
        <p:spPr bwMode="auto">
          <a:xfrm>
            <a:off x="838200" y="4419600"/>
            <a:ext cx="56070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3172" tIns="46586" rIns="93172" bIns="46586" numCol="1" anchor="t" anchorCtr="0" compatLnSpc="1">
            <a:prstTxWarp prst="textNoShape">
              <a:avLst/>
            </a:prstTxWarp>
          </a:bodyPr>
          <a:lstStyle/>
          <a:p>
            <a:r>
              <a:rPr lang="en-US" sz="1200" dirty="0" smtClean="0">
                <a:latin typeface="+mn-lt"/>
              </a:rPr>
              <a:t>Nina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This webinar is brought to you by NNSSIL. NNSSIL </a:t>
            </a:r>
            <a:r>
              <a:rPr lang="en-US" sz="1200" dirty="0">
                <a:latin typeface="+mn-lt"/>
              </a:rPr>
              <a:t>provides a forum for </a:t>
            </a:r>
            <a:r>
              <a:rPr lang="en-US" sz="1200" dirty="0" smtClean="0">
                <a:latin typeface="+mn-lt"/>
              </a:rPr>
              <a:t>federal and state agency officials </a:t>
            </a:r>
            <a:r>
              <a:rPr lang="en-US" sz="1200" dirty="0">
                <a:latin typeface="+mn-lt"/>
              </a:rPr>
              <a:t>and </a:t>
            </a:r>
            <a:r>
              <a:rPr lang="en-US" sz="1200" dirty="0" smtClean="0">
                <a:latin typeface="+mn-lt"/>
              </a:rPr>
              <a:t>national and regional technical assistance providers to </a:t>
            </a:r>
            <a:r>
              <a:rPr lang="en-US" sz="1200" dirty="0">
                <a:latin typeface="+mn-lt"/>
              </a:rPr>
              <a:t>engage in the area of school improvement </a:t>
            </a:r>
            <a:r>
              <a:rPr lang="en-US" sz="1200" dirty="0" smtClean="0">
                <a:latin typeface="+mn-lt"/>
              </a:rPr>
              <a:t>and statewide systems of support and to </a:t>
            </a:r>
            <a:r>
              <a:rPr lang="en-US" sz="1200" dirty="0">
                <a:latin typeface="+mn-lt"/>
              </a:rPr>
              <a:t>share ideas, practices and knowledge among one other</a:t>
            </a:r>
            <a:r>
              <a:rPr lang="en-US" sz="1200" dirty="0" smtClean="0">
                <a:latin typeface="+mn-lt"/>
              </a:rPr>
              <a:t>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More information about NNSSIL is available in the website cited above.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And with that, let me pass things on to Susan.</a:t>
            </a:r>
            <a:endParaRPr lang="en-US" sz="1200" dirty="0">
              <a:latin typeface="+mn-lt"/>
            </a:endParaRPr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BCF0DE-5F7B-41AD-86E7-641FEE322DA1}" type="slidenum">
              <a:rPr lang="en-US" smtClean="0"/>
              <a:pPr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baseline="0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  <a:p>
            <a:pPr eaLnBrk="1" hangingPunct="1"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210F5D6-77C7-4203-8543-393B1AD3C063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2" name="TextBox 1"/>
          <p:cNvSpPr txBox="1"/>
          <p:nvPr/>
        </p:nvSpPr>
        <p:spPr>
          <a:xfrm>
            <a:off x="1059180" y="4648200"/>
            <a:ext cx="480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+mn-lt"/>
              </a:rPr>
              <a:t>Susan</a:t>
            </a:r>
          </a:p>
          <a:p>
            <a:endParaRPr lang="en-US" sz="1200" dirty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As Nina said, we are very honored to have the following presenters with us today.  Because we want to give our presenters as much time as possible to share, I will not do their bios justice this afternoon.  But I will briefly introduce all of them and then will turn things over to them for the bulk of today’s agenda. You can find a more robust bio from each of our presenters on the NNSSIL website.</a:t>
            </a:r>
            <a:endParaRPr lang="en-US" sz="1200" dirty="0">
              <a:latin typeface="+mn-lt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8A3E9B-3B4D-4B3B-B3BB-B758513CC141}" type="slidenum">
              <a:rPr lang="en-US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4C9F1-D000-4897-B996-C2960A645A83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D6020-32AD-49B2-9EFA-7955DC05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0B60FE-ED89-4262-973E-2D2B75CCDB51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343DE-0E77-4C43-88BE-537B75229E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9E94C2-6D0C-49AF-BC27-8039427A72C2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ED284-5D69-4024-8302-841466754F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A02DAE-AE99-421E-B4C8-FB20C4C55496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5C363F-7B92-4BCE-8DCE-2A60C8CBEC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8EAA5-3BB6-4277-BC9D-B4F75537CCDA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488579-25A7-44EC-B617-EDB694FE0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A4E69D-72AB-4242-862B-F998D32C0D1B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26FB7-D9F7-4DBA-875D-17943D7453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80184-0BEF-4ED3-808F-C1CCC760E537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8CF84-7FE8-48FB-A9D8-38A09016D5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73DAB-F482-4591-9408-DE838C6699DF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90EA8D-AC9C-4B53-A16D-0FB51DDC37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01EDFB-26D6-404D-8EA0-7C459B206B1F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F0A89-981E-4FA1-AC2A-979C619A97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7C64-9305-44B1-B9C6-395B75BD5EB3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E2D2DC-E19D-4955-A9E8-1FA344BC6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EE087D-15CF-4015-8681-9D9ADDC49C70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4701A-4A5C-42A2-9BFD-7C69CF0BD7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9BBC547-6B33-4011-99F7-58BA6A9B737A}" type="datetimeFigureOut">
              <a:rPr lang="en-US"/>
              <a:pPr>
                <a:defRPr/>
              </a:pPr>
              <a:t>8/28/2012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CDE00B-A360-46B8-8035-03BAB96D41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13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terii.org/leader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mailto:ninaa@ccsso.or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enterii.org/leaders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371600"/>
            <a:ext cx="8610600" cy="2057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Meeting the Needs of English Language Learners through School Improvement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>
          <a:xfrm>
            <a:off x="266700" y="3505200"/>
            <a:ext cx="8610600" cy="1143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Jayne </a:t>
            </a:r>
            <a:r>
              <a:rPr lang="en-US" sz="2400" b="1" i="1" dirty="0">
                <a:solidFill>
                  <a:srgbClr val="0D0D0D"/>
                </a:solidFill>
              </a:rPr>
              <a:t>Sowers</a:t>
            </a:r>
            <a:r>
              <a:rPr lang="en-US" sz="2400" b="1" i="1" dirty="0" smtClean="0">
                <a:solidFill>
                  <a:srgbClr val="0D0D0D"/>
                </a:solidFill>
              </a:rPr>
              <a:t>, </a:t>
            </a:r>
            <a:r>
              <a:rPr lang="en-US" sz="2400" b="1" i="1" dirty="0">
                <a:solidFill>
                  <a:srgbClr val="0D0D0D"/>
                </a:solidFill>
              </a:rPr>
              <a:t>Great Lakes East Comprehensive Center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Reyna </a:t>
            </a:r>
            <a:r>
              <a:rPr lang="en-US" sz="2400" b="1" i="1" dirty="0">
                <a:solidFill>
                  <a:srgbClr val="0D0D0D"/>
                </a:solidFill>
              </a:rPr>
              <a:t>Hernandez</a:t>
            </a:r>
            <a:r>
              <a:rPr lang="en-US" sz="2400" b="1" i="1" dirty="0" smtClean="0">
                <a:solidFill>
                  <a:srgbClr val="0D0D0D"/>
                </a:solidFill>
              </a:rPr>
              <a:t>, </a:t>
            </a:r>
            <a:r>
              <a:rPr lang="en-US" sz="2400" b="1" i="1" dirty="0">
                <a:solidFill>
                  <a:srgbClr val="0D0D0D"/>
                </a:solidFill>
              </a:rPr>
              <a:t>Illinois Board of Education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b="1" i="1" dirty="0" smtClean="0">
                <a:solidFill>
                  <a:srgbClr val="0D0D0D"/>
                </a:solidFill>
              </a:rPr>
              <a:t>Janet </a:t>
            </a:r>
            <a:r>
              <a:rPr lang="en-US" sz="2400" b="1" i="1" dirty="0">
                <a:solidFill>
                  <a:srgbClr val="0D0D0D"/>
                </a:solidFill>
              </a:rPr>
              <a:t>Filbin, </a:t>
            </a:r>
            <a:r>
              <a:rPr lang="en-US" sz="2400" b="1" i="1" dirty="0" smtClean="0">
                <a:solidFill>
                  <a:srgbClr val="0D0D0D"/>
                </a:solidFill>
              </a:rPr>
              <a:t>Hope </a:t>
            </a:r>
            <a:r>
              <a:rPr lang="en-US" sz="2400" b="1" i="1" dirty="0">
                <a:solidFill>
                  <a:srgbClr val="0D0D0D"/>
                </a:solidFill>
              </a:rPr>
              <a:t>Online Learning Academy Co-Op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sp>
        <p:nvSpPr>
          <p:cNvPr id="14341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 dirty="0">
              <a:latin typeface="Calibri" pitchFamily="34" charset="0"/>
            </a:endParaRPr>
          </a:p>
        </p:txBody>
      </p:sp>
      <p:pic>
        <p:nvPicPr>
          <p:cNvPr id="14342" name="Picture 12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4343" name="Group 13"/>
          <p:cNvGrpSpPr>
            <a:grpSpLocks noChangeAspect="1"/>
          </p:cNvGrpSpPr>
          <p:nvPr/>
        </p:nvGrpSpPr>
        <p:grpSpPr bwMode="auto">
          <a:xfrm>
            <a:off x="2438400" y="5638800"/>
            <a:ext cx="4572000" cy="841375"/>
            <a:chOff x="108356400" y="107880522"/>
            <a:chExt cx="4429205" cy="815512"/>
          </a:xfrm>
        </p:grpSpPr>
        <p:pic>
          <p:nvPicPr>
            <p:cNvPr id="14344" name="Picture 14" descr="CenterII logo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09899450" y="108078270"/>
              <a:ext cx="2886155" cy="541154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  <p:pic>
          <p:nvPicPr>
            <p:cNvPr id="14345" name="Picture 15" descr="CCSSO_full_color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08356400" y="107880522"/>
              <a:ext cx="1531163" cy="815512"/>
            </a:xfrm>
            <a:prstGeom prst="rect">
              <a:avLst/>
            </a:prstGeom>
            <a:noFill/>
            <a:ln w="9525" algn="in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>
          <a:xfrm>
            <a:off x="4572000" y="2557875"/>
            <a:ext cx="4267200" cy="2057400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r>
              <a:rPr lang="en-US" b="1" dirty="0" smtClean="0"/>
              <a:t>Janet Filbin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400" b="1" i="1" dirty="0" smtClean="0"/>
              <a:t>Director of Student Achievement</a:t>
            </a:r>
          </a:p>
          <a:p>
            <a:pPr algn="ctr" eaLnBrk="1" hangingPunct="1">
              <a:lnSpc>
                <a:spcPct val="90000"/>
              </a:lnSpc>
              <a:buNone/>
            </a:pPr>
            <a:r>
              <a:rPr lang="en-US" sz="2000" b="1" i="1" dirty="0" smtClean="0"/>
              <a:t>Hope Online </a:t>
            </a:r>
            <a:r>
              <a:rPr lang="en-US" sz="2000" b="1" i="1" dirty="0"/>
              <a:t>Learning </a:t>
            </a:r>
            <a:r>
              <a:rPr lang="en-US" sz="2000" b="1" i="1" dirty="0" smtClean="0"/>
              <a:t>Academy Co-op</a:t>
            </a:r>
            <a:endParaRPr lang="en-US" sz="2000" b="1" i="1" u="sng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524000"/>
            <a:ext cx="3505200" cy="369186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sz="4800" b="1" dirty="0" smtClean="0"/>
              <a:t>Q &amp; A and Discussion</a:t>
            </a:r>
          </a:p>
        </p:txBody>
      </p:sp>
      <p:sp>
        <p:nvSpPr>
          <p:cNvPr id="38915" name="Rectangle 4"/>
          <p:cNvSpPr>
            <a:spLocks noChangeArrowheads="1"/>
          </p:cNvSpPr>
          <p:nvPr/>
        </p:nvSpPr>
        <p:spPr bwMode="auto">
          <a:xfrm>
            <a:off x="685800" y="1371600"/>
            <a:ext cx="7772400" cy="437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Please note that your phone line is muted upon entry and will remain muted (see red </a:t>
            </a:r>
            <a:r>
              <a:rPr lang="en-US" sz="3200" b="1" dirty="0">
                <a:solidFill>
                  <a:srgbClr val="FF3300"/>
                </a:solidFill>
                <a:latin typeface="Calibri" pitchFamily="34" charset="0"/>
              </a:rPr>
              <a:t>x</a:t>
            </a:r>
            <a:r>
              <a:rPr lang="en-US" sz="3200" b="1" dirty="0">
                <a:latin typeface="Calibri" pitchFamily="34" charset="0"/>
              </a:rPr>
              <a:t> in front of your name)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To get speakers’ attention, please use the “Raise Hand” button in the Participants Panel. We will un-mute then.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FontTx/>
              <a:buChar char="•"/>
            </a:pPr>
            <a:r>
              <a:rPr lang="en-US" sz="3200" b="1" dirty="0">
                <a:latin typeface="Calibri" pitchFamily="34" charset="0"/>
              </a:rPr>
              <a:t>  You can also post your questions or comments on the Q &amp; A Panel.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 idx="4294967295"/>
          </p:nvPr>
        </p:nvSpPr>
        <p:spPr>
          <a:xfrm>
            <a:off x="1752600" y="0"/>
            <a:ext cx="5638800" cy="914400"/>
          </a:xfrm>
        </p:spPr>
        <p:txBody>
          <a:bodyPr/>
          <a:lstStyle/>
          <a:p>
            <a:pPr eaLnBrk="1" hangingPunct="1"/>
            <a:r>
              <a:rPr lang="en-US" b="1" dirty="0" smtClean="0"/>
              <a:t>Panelists</a:t>
            </a:r>
          </a:p>
        </p:txBody>
      </p:sp>
      <p:sp>
        <p:nvSpPr>
          <p:cNvPr id="40963" name="Content Placeholder 2"/>
          <p:cNvSpPr>
            <a:spLocks/>
          </p:cNvSpPr>
          <p:nvPr/>
        </p:nvSpPr>
        <p:spPr bwMode="auto">
          <a:xfrm>
            <a:off x="5007015" y="5634643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Janet Filbin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Hope Online Learning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40965" name="Content Placeholder 2"/>
          <p:cNvSpPr>
            <a:spLocks/>
          </p:cNvSpPr>
          <p:nvPr/>
        </p:nvSpPr>
        <p:spPr bwMode="auto">
          <a:xfrm>
            <a:off x="1585692" y="2837676"/>
            <a:ext cx="2514600" cy="79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Tom Kerins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Moderator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40966" name="Rectangle 10"/>
          <p:cNvSpPr>
            <a:spLocks noChangeArrowheads="1"/>
          </p:cNvSpPr>
          <p:nvPr/>
        </p:nvSpPr>
        <p:spPr bwMode="auto">
          <a:xfrm>
            <a:off x="1658073" y="5634643"/>
            <a:ext cx="251460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 smtClean="0">
                <a:latin typeface="Calibri" pitchFamily="34" charset="0"/>
              </a:rPr>
              <a:t>Reyna Hernandez</a:t>
            </a:r>
            <a:endParaRPr lang="en-US" sz="2400" b="1" dirty="0">
              <a:latin typeface="Calibri" pitchFamily="34" charset="0"/>
            </a:endParaRPr>
          </a:p>
          <a:p>
            <a:pPr algn="ctr"/>
            <a:r>
              <a:rPr lang="en-US" b="1" i="1" dirty="0" smtClean="0">
                <a:latin typeface="Calibri" pitchFamily="34" charset="0"/>
              </a:rPr>
              <a:t>Illinois SBE</a:t>
            </a:r>
            <a:endParaRPr lang="en-US" b="1" i="1" dirty="0">
              <a:latin typeface="Calibri" pitchFamily="34" charset="0"/>
            </a:endParaRPr>
          </a:p>
        </p:txBody>
      </p:sp>
      <p:sp>
        <p:nvSpPr>
          <p:cNvPr id="17" name="Content Placeholder 2"/>
          <p:cNvSpPr>
            <a:spLocks/>
          </p:cNvSpPr>
          <p:nvPr/>
        </p:nvSpPr>
        <p:spPr bwMode="auto">
          <a:xfrm>
            <a:off x="5029200" y="2774429"/>
            <a:ext cx="2667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 smtClean="0">
                <a:latin typeface="Calibri" pitchFamily="34" charset="0"/>
              </a:rPr>
              <a:t>Jayne Sowers</a:t>
            </a:r>
            <a:endParaRPr lang="en-US" sz="2400" b="1" dirty="0">
              <a:latin typeface="Calibri" pitchFamily="34" charset="0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b="1" i="1" dirty="0" smtClean="0">
                <a:latin typeface="Calibri" pitchFamily="34" charset="0"/>
              </a:rPr>
              <a:t>Great Lakes East</a:t>
            </a:r>
            <a:endParaRPr lang="en-US" b="1" i="1" dirty="0">
              <a:latin typeface="Calibri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019" y="3861519"/>
            <a:ext cx="1649710" cy="17375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65" y="965354"/>
            <a:ext cx="1460436" cy="175252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69"/>
          <a:stretch/>
        </p:blipFill>
        <p:spPr>
          <a:xfrm>
            <a:off x="2131891" y="3861519"/>
            <a:ext cx="1456927" cy="1773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2555" y="966650"/>
            <a:ext cx="1335598" cy="180777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990600"/>
          </a:xfrm>
        </p:spPr>
        <p:txBody>
          <a:bodyPr/>
          <a:lstStyle/>
          <a:p>
            <a:pPr eaLnBrk="1" hangingPunct="1"/>
            <a:r>
              <a:rPr lang="en-US" sz="3200" b="1" smtClean="0"/>
              <a:t>For More Information</a:t>
            </a:r>
            <a:br>
              <a:rPr lang="en-US" sz="3200" b="1" smtClean="0"/>
            </a:br>
            <a:r>
              <a:rPr lang="en-US" sz="4000" b="1" smtClean="0">
                <a:hlinkClick r:id="rId3"/>
              </a:rPr>
              <a:t>www.centerii.org/leaders</a:t>
            </a:r>
            <a:endParaRPr lang="en-US" sz="4000" b="1" smtClean="0"/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8229600" cy="3962400"/>
          </a:xfrm>
          <a:ln>
            <a:solidFill>
              <a:schemeClr val="tx1"/>
            </a:solidFill>
          </a:ln>
        </p:spPr>
        <p:txBody>
          <a:bodyPr/>
          <a:lstStyle/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endParaRPr lang="en-US" sz="2800" b="1" dirty="0" smtClean="0"/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Link to this webinar’s recording, slides and resources mentioned during the presentations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Feedback</a:t>
            </a:r>
          </a:p>
          <a:p>
            <a:pPr marL="346075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</a:pPr>
            <a:r>
              <a:rPr lang="en-US" sz="2800" b="1" dirty="0" smtClean="0"/>
              <a:t>Follow-up questions? Send to Nina de las Alas, </a:t>
            </a:r>
            <a:r>
              <a:rPr lang="en-US" sz="2800" b="1" dirty="0" smtClean="0">
                <a:hlinkClick r:id="rId4"/>
              </a:rPr>
              <a:t>ninaa@ccsso.org</a:t>
            </a:r>
            <a:endParaRPr lang="en-US" sz="2800" b="1" dirty="0" smtClean="0"/>
          </a:p>
          <a:p>
            <a:pPr marL="3175" indent="0" eaLnBrk="1" hangingPunct="1">
              <a:lnSpc>
                <a:spcPct val="85000"/>
              </a:lnSpc>
              <a:spcBef>
                <a:spcPct val="0"/>
              </a:spcBef>
              <a:spcAft>
                <a:spcPct val="25000"/>
              </a:spcAft>
              <a:buNone/>
            </a:pPr>
            <a:endParaRPr lang="en-US" sz="2800" b="1" dirty="0" smtClean="0"/>
          </a:p>
        </p:txBody>
      </p:sp>
      <p:pic>
        <p:nvPicPr>
          <p:cNvPr id="43012" name="Picture 4" descr="nnssi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nnssi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208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Title 1"/>
          <p:cNvSpPr>
            <a:spLocks/>
          </p:cNvSpPr>
          <p:nvPr/>
        </p:nvSpPr>
        <p:spPr bwMode="auto">
          <a:xfrm>
            <a:off x="457200" y="1371600"/>
            <a:ext cx="46482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latin typeface="Calibri" pitchFamily="34" charset="0"/>
              </a:rPr>
              <a:t>Thank you to our featured presenters and thank you all for participating in today’s </a:t>
            </a:r>
            <a:r>
              <a:rPr lang="en-US" sz="3200" b="1" dirty="0" smtClean="0">
                <a:latin typeface="Calibri" pitchFamily="34" charset="0"/>
              </a:rPr>
              <a:t>webinar. See you at our next webinar on September 18 at 3 PM ET!</a:t>
            </a:r>
            <a:endParaRPr lang="en-US" sz="3200" b="1" dirty="0">
              <a:latin typeface="Calibri" pitchFamily="34" charset="0"/>
            </a:endParaRPr>
          </a:p>
        </p:txBody>
      </p:sp>
      <p:pic>
        <p:nvPicPr>
          <p:cNvPr id="53254" name="Picture 6" descr="j04024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2286000"/>
            <a:ext cx="2930525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 idx="4294967295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NNSSIL Co-coordinators</a:t>
            </a:r>
          </a:p>
        </p:txBody>
      </p:sp>
      <p:sp>
        <p:nvSpPr>
          <p:cNvPr id="16387" name="Text Box 4"/>
          <p:cNvSpPr txBox="1">
            <a:spLocks noChangeArrowheads="1"/>
          </p:cNvSpPr>
          <p:nvPr/>
        </p:nvSpPr>
        <p:spPr bwMode="auto">
          <a:xfrm>
            <a:off x="4343400" y="4648200"/>
            <a:ext cx="35814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dirty="0">
                <a:latin typeface="Calibri" pitchFamily="34" charset="0"/>
              </a:rPr>
              <a:t>Nina de las Alas</a:t>
            </a:r>
          </a:p>
          <a:p>
            <a:r>
              <a:rPr lang="en-US" sz="2400" b="1" i="1" dirty="0" smtClean="0">
                <a:latin typeface="Calibri" pitchFamily="34" charset="0"/>
              </a:rPr>
              <a:t>Program Director, </a:t>
            </a:r>
            <a:r>
              <a:rPr lang="en-US" sz="2400" b="1" i="1" dirty="0">
                <a:latin typeface="Calibri" pitchFamily="34" charset="0"/>
              </a:rPr>
              <a:t>Council of Chief State School Officers</a:t>
            </a:r>
            <a:endParaRPr lang="en-US" sz="2400" dirty="0"/>
          </a:p>
        </p:txBody>
      </p:sp>
      <p:sp>
        <p:nvSpPr>
          <p:cNvPr id="16388" name="Text Box 5"/>
          <p:cNvSpPr txBox="1">
            <a:spLocks noChangeArrowheads="1"/>
          </p:cNvSpPr>
          <p:nvPr/>
        </p:nvSpPr>
        <p:spPr bwMode="auto">
          <a:xfrm>
            <a:off x="1828800" y="985897"/>
            <a:ext cx="37338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3200" b="1" dirty="0" smtClean="0">
                <a:latin typeface="Calibri" pitchFamily="34" charset="0"/>
              </a:rPr>
              <a:t>Tom Kerins</a:t>
            </a:r>
            <a:endParaRPr lang="en-US" sz="3200" b="1" dirty="0">
              <a:latin typeface="Calibri" pitchFamily="34" charset="0"/>
            </a:endParaRPr>
          </a:p>
          <a:p>
            <a:pPr algn="r"/>
            <a:r>
              <a:rPr lang="en-US" sz="2400" b="1" i="1" dirty="0">
                <a:latin typeface="Calibri" pitchFamily="34" charset="0"/>
              </a:rPr>
              <a:t>Associate Director for Program Development, Center on Innovation and Improvement</a:t>
            </a:r>
            <a:endParaRPr lang="en-US" sz="2400" dirty="0"/>
          </a:p>
        </p:txBody>
      </p:sp>
      <p:pic>
        <p:nvPicPr>
          <p:cNvPr id="16390" name="Picture 8" descr="de las Alas, Nina"/>
          <p:cNvPicPr>
            <a:picLocks noChangeAspect="1" noChangeArrowheads="1"/>
          </p:cNvPicPr>
          <p:nvPr/>
        </p:nvPicPr>
        <p:blipFill>
          <a:blip r:embed="rId3" cstate="print"/>
          <a:srcRect l="24434" t="17297" r="19899" b="8484"/>
          <a:stretch>
            <a:fillRect/>
          </a:stretch>
        </p:blipFill>
        <p:spPr bwMode="auto">
          <a:xfrm>
            <a:off x="989154" y="3048000"/>
            <a:ext cx="3201845" cy="319881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990600"/>
            <a:ext cx="2484699" cy="3363129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/>
            <a:r>
              <a:rPr lang="en-US" sz="4000" b="1" dirty="0" smtClean="0"/>
              <a:t>WebEx Panels &amp; Features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1066800"/>
            <a:ext cx="26384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Line 8"/>
          <p:cNvSpPr>
            <a:spLocks noChangeShapeType="1"/>
          </p:cNvSpPr>
          <p:nvPr/>
        </p:nvSpPr>
        <p:spPr bwMode="auto">
          <a:xfrm flipV="1">
            <a:off x="4572000" y="16002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8" name="Line 10"/>
          <p:cNvSpPr>
            <a:spLocks noChangeShapeType="1"/>
          </p:cNvSpPr>
          <p:nvPr/>
        </p:nvSpPr>
        <p:spPr bwMode="auto">
          <a:xfrm>
            <a:off x="4724400" y="54102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39" name="Line 11"/>
          <p:cNvSpPr>
            <a:spLocks noChangeShapeType="1"/>
          </p:cNvSpPr>
          <p:nvPr/>
        </p:nvSpPr>
        <p:spPr bwMode="auto">
          <a:xfrm>
            <a:off x="4648200" y="3733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4572000" y="3048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8441" name="Text Box 13"/>
          <p:cNvSpPr txBox="1">
            <a:spLocks noChangeArrowheads="1"/>
          </p:cNvSpPr>
          <p:nvPr/>
        </p:nvSpPr>
        <p:spPr bwMode="auto">
          <a:xfrm>
            <a:off x="2438400" y="1371600"/>
            <a:ext cx="1981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Participants</a:t>
            </a:r>
            <a:endParaRPr lang="en-US" sz="2400" dirty="0"/>
          </a:p>
        </p:txBody>
      </p:sp>
      <p:sp>
        <p:nvSpPr>
          <p:cNvPr id="18442" name="Text Box 14"/>
          <p:cNvSpPr txBox="1">
            <a:spLocks noChangeArrowheads="1"/>
          </p:cNvSpPr>
          <p:nvPr/>
        </p:nvSpPr>
        <p:spPr bwMode="auto">
          <a:xfrm>
            <a:off x="1600200" y="2819400"/>
            <a:ext cx="27432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Raise/lower</a:t>
            </a:r>
            <a:r>
              <a:rPr lang="en-US" b="1" dirty="0"/>
              <a:t> </a:t>
            </a:r>
            <a:r>
              <a:rPr lang="en-US" sz="2400" b="1" dirty="0"/>
              <a:t>hand</a:t>
            </a:r>
          </a:p>
        </p:txBody>
      </p:sp>
      <p:sp>
        <p:nvSpPr>
          <p:cNvPr id="18443" name="Text Box 15"/>
          <p:cNvSpPr txBox="1">
            <a:spLocks noChangeArrowheads="1"/>
          </p:cNvSpPr>
          <p:nvPr/>
        </p:nvSpPr>
        <p:spPr bwMode="auto">
          <a:xfrm>
            <a:off x="3505200" y="3505200"/>
            <a:ext cx="9144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2400" b="1" dirty="0"/>
              <a:t>Chat</a:t>
            </a:r>
            <a:endParaRPr lang="en-US" sz="2400" dirty="0"/>
          </a:p>
        </p:txBody>
      </p:sp>
      <p:sp>
        <p:nvSpPr>
          <p:cNvPr id="18444" name="Text Box 16"/>
          <p:cNvSpPr txBox="1">
            <a:spLocks noChangeArrowheads="1"/>
          </p:cNvSpPr>
          <p:nvPr/>
        </p:nvSpPr>
        <p:spPr bwMode="auto">
          <a:xfrm>
            <a:off x="3657600" y="5181600"/>
            <a:ext cx="862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400" b="1" dirty="0"/>
              <a:t>Q&amp;A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AB5E4"/>
            </a:gs>
            <a:gs pos="50000">
              <a:srgbClr val="C2D1ED"/>
            </a:gs>
            <a:gs pos="100000">
              <a:srgbClr val="E1E8F5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229600" cy="914400"/>
          </a:xfrm>
        </p:spPr>
        <p:txBody>
          <a:bodyPr/>
          <a:lstStyle/>
          <a:p>
            <a:pPr eaLnBrk="1" hangingPunct="1"/>
            <a:r>
              <a:rPr lang="en-US" sz="4000" b="1" dirty="0" err="1" smtClean="0"/>
              <a:t>Webex</a:t>
            </a:r>
            <a:r>
              <a:rPr lang="en-US" sz="4000" b="1" smtClean="0"/>
              <a:t> Panels &amp; Features</a:t>
            </a:r>
          </a:p>
        </p:txBody>
      </p:sp>
      <p:pic>
        <p:nvPicPr>
          <p:cNvPr id="2048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1066800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990600"/>
            <a:ext cx="5943600" cy="396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Line 13"/>
          <p:cNvSpPr>
            <a:spLocks noChangeShapeType="1"/>
          </p:cNvSpPr>
          <p:nvPr/>
        </p:nvSpPr>
        <p:spPr bwMode="auto">
          <a:xfrm flipV="1">
            <a:off x="2743200" y="50292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6" name="Line 14"/>
          <p:cNvSpPr>
            <a:spLocks noChangeShapeType="1"/>
          </p:cNvSpPr>
          <p:nvPr/>
        </p:nvSpPr>
        <p:spPr bwMode="auto">
          <a:xfrm flipV="1">
            <a:off x="6172200" y="3276600"/>
            <a:ext cx="381000" cy="2209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87" name="Content Placeholder 2"/>
          <p:cNvSpPr>
            <a:spLocks/>
          </p:cNvSpPr>
          <p:nvPr/>
        </p:nvSpPr>
        <p:spPr bwMode="auto">
          <a:xfrm>
            <a:off x="381000" y="4876800"/>
            <a:ext cx="8001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None/>
            </a:pPr>
            <a:r>
              <a:rPr lang="en-US" sz="3000" b="1" u="sng">
                <a:latin typeface="Calibri" pitchFamily="34" charset="0"/>
              </a:rPr>
              <a:t>Presentations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Visual magnification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 typeface="Arial" charset="0"/>
              <a:buChar char="•"/>
            </a:pPr>
            <a:r>
              <a:rPr lang="en-US" sz="2000" b="1">
                <a:latin typeface="Calibri" pitchFamily="34" charset="0"/>
              </a:rPr>
              <a:t>Audio volume (manual control through your phone or if using VOIP through computer’s audio controls . If you still cannot hear, please send Nina a chat message) or contact WebEx Tech Support (866-229-3239).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smtClean="0"/>
              <a:t>National Network of State School Improvement Leaders (NNSSIL)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n-US" sz="2800" b="1" u="sng" smtClean="0"/>
              <a:t>Membership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50+ SEAs and territories</a:t>
            </a:r>
          </a:p>
          <a:p>
            <a:pPr eaLnBrk="1" fontAlgn="t" hangingPunct="1">
              <a:lnSpc>
                <a:spcPct val="90000"/>
              </a:lnSpc>
            </a:pPr>
            <a:r>
              <a:rPr lang="en-US" sz="2400" b="1" smtClean="0"/>
              <a:t>16 Regional Comprehensive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 (RCCs) &amp; 5 Content</a:t>
            </a:r>
          </a:p>
          <a:p>
            <a:pPr eaLnBrk="1" fontAlgn="t" hangingPunct="1">
              <a:lnSpc>
                <a:spcPct val="90000"/>
              </a:lnSpc>
              <a:buFont typeface="Arial" charset="0"/>
              <a:buNone/>
            </a:pPr>
            <a:r>
              <a:rPr lang="en-US" sz="2400" b="1" smtClean="0"/>
              <a:t>     Centers</a:t>
            </a:r>
          </a:p>
        </p:txBody>
      </p:sp>
      <p:pic>
        <p:nvPicPr>
          <p:cNvPr id="24580" name="Picture 10" descr="US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1676400"/>
            <a:ext cx="3581400" cy="204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152400" y="3733800"/>
            <a:ext cx="79248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u="sng">
                <a:latin typeface="Calibri" pitchFamily="34" charset="0"/>
              </a:rPr>
              <a:t>Advisory Group – Design Team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 Subgroup of state reps., sub-dir.-level RCC</a:t>
            </a:r>
          </a:p>
          <a:p>
            <a:pPr>
              <a:spcAft>
                <a:spcPct val="20000"/>
              </a:spcAft>
            </a:pPr>
            <a:r>
              <a:rPr lang="en-US" sz="2400" b="1">
                <a:latin typeface="Calibri" pitchFamily="34" charset="0"/>
              </a:rPr>
              <a:t>     staffers, US ED, and NNSSIL co-coordinators</a:t>
            </a:r>
          </a:p>
          <a:p>
            <a:pPr>
              <a:spcAft>
                <a:spcPct val="20000"/>
              </a:spcAft>
            </a:pPr>
            <a:endParaRPr lang="en-US" sz="1200" b="1">
              <a:latin typeface="Calibri" pitchFamily="34" charset="0"/>
            </a:endParaRPr>
          </a:p>
          <a:p>
            <a:r>
              <a:rPr lang="en-US" sz="2800" b="1" u="sng">
                <a:latin typeface="Calibri" pitchFamily="34" charset="0"/>
              </a:rPr>
              <a:t>Administrative Partners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Center on Innovation &amp; Improvement</a:t>
            </a:r>
          </a:p>
          <a:p>
            <a:pPr>
              <a:buFontTx/>
              <a:buChar char="•"/>
            </a:pPr>
            <a:r>
              <a:rPr lang="en-US" sz="2400" b="1">
                <a:latin typeface="Calibri" pitchFamily="34" charset="0"/>
              </a:rPr>
              <a:t>  Council of Chief State School Officers</a:t>
            </a: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4724400" y="4953000"/>
            <a:ext cx="4267200" cy="70802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More information:</a:t>
            </a:r>
            <a:r>
              <a:rPr lang="en-US" sz="2000" b="1" dirty="0">
                <a:latin typeface="Calibri" pitchFamily="34" charset="0"/>
              </a:rPr>
              <a:t> </a:t>
            </a:r>
            <a:r>
              <a:rPr lang="en-US" sz="2000" b="1" dirty="0">
                <a:latin typeface="Calibri" pitchFamily="34" charset="0"/>
                <a:hlinkClick r:id="rId4"/>
              </a:rPr>
              <a:t>http://www.centerii.org/leaders</a:t>
            </a:r>
            <a:endParaRPr lang="en-US" sz="2000" b="1" dirty="0">
              <a:latin typeface="Calibri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b="1" dirty="0"/>
              <a:t>Meeting the Needs of English Language Learners through School Improvement</a:t>
            </a:r>
            <a:endParaRPr lang="en-US" sz="3600" b="1" dirty="0" smtClean="0"/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153400" cy="541020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z="2800" b="1" u="sng" dirty="0" smtClean="0"/>
              <a:t>Purpose</a:t>
            </a:r>
          </a:p>
          <a:p>
            <a:pPr lvl="0"/>
            <a:r>
              <a:rPr lang="en-US" sz="2200" dirty="0" smtClean="0"/>
              <a:t>Introduce a reflective framework to assist SEA, LEA, and school staff  to increase </a:t>
            </a:r>
            <a:r>
              <a:rPr lang="en-US" sz="2200" dirty="0"/>
              <a:t>internal dialogue and integration of program supports for </a:t>
            </a:r>
            <a:r>
              <a:rPr lang="en-US" sz="2200" dirty="0" smtClean="0"/>
              <a:t>ELLs</a:t>
            </a:r>
          </a:p>
          <a:p>
            <a:pPr lvl="0"/>
            <a:r>
              <a:rPr lang="en-US" sz="2200" dirty="0" smtClean="0"/>
              <a:t>Show </a:t>
            </a:r>
            <a:r>
              <a:rPr lang="en-US" sz="2200" dirty="0"/>
              <a:t>how </a:t>
            </a:r>
            <a:r>
              <a:rPr lang="en-US" sz="2200" dirty="0" smtClean="0"/>
              <a:t>ISBE and Hope Online Learning identify </a:t>
            </a:r>
            <a:r>
              <a:rPr lang="en-US" sz="2200" dirty="0"/>
              <a:t>and differentiate the ELLs</a:t>
            </a:r>
          </a:p>
          <a:p>
            <a:pPr lvl="0"/>
            <a:r>
              <a:rPr lang="en-US" sz="2200" dirty="0" smtClean="0"/>
              <a:t>Identify </a:t>
            </a:r>
            <a:r>
              <a:rPr lang="en-US" sz="2200" dirty="0"/>
              <a:t>strategies and supports </a:t>
            </a:r>
            <a:r>
              <a:rPr lang="en-US" sz="2200" dirty="0" smtClean="0"/>
              <a:t>to </a:t>
            </a:r>
            <a:r>
              <a:rPr lang="en-US" sz="2200" dirty="0"/>
              <a:t>increase the linguistic and content understanding of ELLs</a:t>
            </a:r>
          </a:p>
          <a:p>
            <a:pPr lvl="0"/>
            <a:r>
              <a:rPr lang="en-US" sz="2200" dirty="0" smtClean="0"/>
              <a:t>Identify </a:t>
            </a:r>
            <a:r>
              <a:rPr lang="en-US" sz="2200" dirty="0"/>
              <a:t>the kinds of measures </a:t>
            </a:r>
            <a:r>
              <a:rPr lang="en-US" sz="2200" dirty="0" smtClean="0"/>
              <a:t>in use </a:t>
            </a:r>
            <a:r>
              <a:rPr lang="en-US" sz="2200" dirty="0"/>
              <a:t>to determine ELLs' progress as well as </a:t>
            </a:r>
            <a:r>
              <a:rPr lang="en-US" sz="2200" dirty="0" smtClean="0"/>
              <a:t>measures </a:t>
            </a:r>
            <a:r>
              <a:rPr lang="en-US" sz="2200" dirty="0"/>
              <a:t>to show how well the system is providing the </a:t>
            </a:r>
            <a:r>
              <a:rPr lang="en-US" sz="2200" dirty="0" smtClean="0"/>
              <a:t>service</a:t>
            </a:r>
          </a:p>
          <a:p>
            <a:pPr lvl="0"/>
            <a:r>
              <a:rPr lang="en-US" sz="2200" dirty="0"/>
              <a:t>H</a:t>
            </a:r>
            <a:r>
              <a:rPr lang="en-US" sz="2200" dirty="0" smtClean="0"/>
              <a:t>ighlight </a:t>
            </a:r>
            <a:r>
              <a:rPr lang="en-US" sz="2200" dirty="0"/>
              <a:t>successes, ongoing issues, challenges, and points to </a:t>
            </a:r>
            <a:r>
              <a:rPr lang="en-US" sz="2200" dirty="0" smtClean="0"/>
              <a:t>consider</a:t>
            </a:r>
          </a:p>
          <a:p>
            <a:pPr lvl="0"/>
            <a:r>
              <a:rPr lang="en-US" sz="2200" dirty="0" smtClean="0"/>
              <a:t>Field questions from participants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>
          <a:xfrm>
            <a:off x="228600" y="2743200"/>
            <a:ext cx="8915400" cy="1143000"/>
          </a:xfrm>
        </p:spPr>
        <p:txBody>
          <a:bodyPr/>
          <a:lstStyle/>
          <a:p>
            <a:pPr eaLnBrk="1" hangingPunct="1"/>
            <a:r>
              <a:rPr lang="en-US" sz="4800" b="1" dirty="0" smtClean="0"/>
              <a:t>Featured Presenters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43714" y="2451893"/>
            <a:ext cx="4343400" cy="2120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Jayne Sowers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Senior Technical Assistance </a:t>
            </a:r>
            <a:r>
              <a:rPr lang="en-US" sz="2400" b="1" i="1" dirty="0" smtClean="0">
                <a:latin typeface="+mn-lt"/>
              </a:rPr>
              <a:t>Consultant</a:t>
            </a:r>
            <a:endParaRPr lang="en-US" sz="2400" b="1" i="1" dirty="0" smtClean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Great Lakes East Comprehensive Center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 smtClean="0">
                <a:latin typeface="+mn-lt"/>
                <a:cs typeface="+mn-cs"/>
              </a:rPr>
              <a:t>American Institutes for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47800"/>
            <a:ext cx="3148314" cy="3777977"/>
          </a:xfrm>
          <a:prstGeom prst="rect">
            <a:avLst/>
          </a:prstGeo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153400" cy="1143000"/>
          </a:xfrm>
        </p:spPr>
        <p:txBody>
          <a:bodyPr/>
          <a:lstStyle/>
          <a:p>
            <a:pPr eaLnBrk="1" hangingPunct="1"/>
            <a:r>
              <a:rPr lang="en-US" b="1" dirty="0" smtClean="0"/>
              <a:t>Featured Presenters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33400" y="2384583"/>
            <a:ext cx="4343400" cy="211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lnSpc>
                <a:spcPct val="90000"/>
              </a:lnSpc>
              <a:spcBef>
                <a:spcPct val="20000"/>
              </a:spcBef>
              <a:buFont typeface="Arial" charset="0"/>
              <a:buNone/>
              <a:defRPr/>
            </a:pPr>
            <a:r>
              <a:rPr lang="en-US" sz="3200" b="1" dirty="0" smtClean="0">
                <a:latin typeface="+mn-lt"/>
                <a:cs typeface="+mn-cs"/>
              </a:rPr>
              <a:t>Reyna Hernandez</a:t>
            </a:r>
            <a:endParaRPr lang="en-US" sz="3200" b="1" dirty="0">
              <a:latin typeface="+mn-lt"/>
              <a:cs typeface="+mn-cs"/>
            </a:endParaRP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Assistant Superintendent for the Center </a:t>
            </a:r>
            <a:r>
              <a:rPr lang="en-US" sz="2400" b="1" i="1" dirty="0">
                <a:latin typeface="+mn-lt"/>
                <a:cs typeface="+mn-cs"/>
              </a:rPr>
              <a:t>for Language and Early Child </a:t>
            </a:r>
            <a:r>
              <a:rPr lang="en-US" sz="2400" b="1" i="1" dirty="0" smtClean="0">
                <a:latin typeface="+mn-lt"/>
                <a:cs typeface="+mn-cs"/>
              </a:rPr>
              <a:t>Development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000" b="1" i="1" dirty="0">
                <a:latin typeface="+mj-lt"/>
              </a:rPr>
              <a:t>Illinois Board of Education</a:t>
            </a:r>
          </a:p>
          <a:p>
            <a:pPr marL="342900" indent="-34290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2400" b="1" i="1" dirty="0" smtClean="0">
                <a:latin typeface="+mn-lt"/>
                <a:cs typeface="+mn-cs"/>
              </a:rPr>
              <a:t>  </a:t>
            </a:r>
            <a:endParaRPr lang="en-US" sz="2000" b="1" i="1" dirty="0" smtClean="0">
              <a:latin typeface="+mn-lt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1524000"/>
            <a:ext cx="2743200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37578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4027</TotalTime>
  <Words>669</Words>
  <Application>Microsoft Office PowerPoint</Application>
  <PresentationFormat>On-screen Show (4:3)</PresentationFormat>
  <Paragraphs>101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Meeting the Needs of English Language Learners through School Improvement</vt:lpstr>
      <vt:lpstr>NNSSIL Co-coordinators</vt:lpstr>
      <vt:lpstr>WebEx Panels &amp; Features</vt:lpstr>
      <vt:lpstr>Webex Panels &amp; Features</vt:lpstr>
      <vt:lpstr>National Network of State School Improvement Leaders (NNSSIL)</vt:lpstr>
      <vt:lpstr>Meeting the Needs of English Language Learners through School Improvement</vt:lpstr>
      <vt:lpstr>Featured Presenters</vt:lpstr>
      <vt:lpstr>Featured Presenters</vt:lpstr>
      <vt:lpstr>Featured Presenters</vt:lpstr>
      <vt:lpstr>Featured Presenters</vt:lpstr>
      <vt:lpstr>Q &amp; A and Discussion</vt:lpstr>
      <vt:lpstr>Q &amp; A and Discussion</vt:lpstr>
      <vt:lpstr>Panelists</vt:lpstr>
      <vt:lpstr>For More Information www.centerii.org/leaders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Webinar on Restructuring Mon., Jan. 12, 2009</dc:title>
  <dc:creator>Nina de las Alas</dc:creator>
  <cp:lastModifiedBy>Nina de las Alas</cp:lastModifiedBy>
  <cp:revision>182</cp:revision>
  <dcterms:created xsi:type="dcterms:W3CDTF">2009-01-12T01:17:13Z</dcterms:created>
  <dcterms:modified xsi:type="dcterms:W3CDTF">2012-08-28T17:27:08Z</dcterms:modified>
</cp:coreProperties>
</file>